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2" r:id="rId15"/>
    <p:sldId id="270" r:id="rId16"/>
    <p:sldId id="271" r:id="rId17"/>
    <p:sldId id="273" r:id="rId18"/>
    <p:sldId id="274" r:id="rId19"/>
    <p:sldId id="275" r:id="rId20"/>
    <p:sldId id="276" r:id="rId21"/>
    <p:sldId id="277"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981674-46C8-4BE2-B8B9-4FB798473D5A}" type="datetimeFigureOut">
              <a:rPr lang="es-CL" smtClean="0"/>
              <a:pPr/>
              <a:t>05-07-2013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059393D-9BE3-4D52-94F0-62E263E396C1}"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81674-46C8-4BE2-B8B9-4FB798473D5A}" type="datetimeFigureOut">
              <a:rPr lang="es-CL" smtClean="0"/>
              <a:pPr/>
              <a:t>05-07-2013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9393D-9BE3-4D52-94F0-62E263E396C1}"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Métodos Mineros</a:t>
            </a:r>
            <a:endParaRPr lang="es-CL" dirty="0"/>
          </a:p>
        </p:txBody>
      </p:sp>
      <p:sp>
        <p:nvSpPr>
          <p:cNvPr id="3" name="2 Subtítulo"/>
          <p:cNvSpPr>
            <a:spLocks noGrp="1"/>
          </p:cNvSpPr>
          <p:nvPr>
            <p:ph type="subTitle" idx="1"/>
          </p:nvPr>
        </p:nvSpPr>
        <p:spPr/>
        <p:txBody>
          <a:bodyPr/>
          <a:lstStyle/>
          <a:p>
            <a:r>
              <a:rPr lang="es-CL" b="1" dirty="0" smtClean="0">
                <a:solidFill>
                  <a:schemeClr val="tx1"/>
                </a:solidFill>
              </a:rPr>
              <a:t>Auto soportados</a:t>
            </a:r>
          </a:p>
          <a:p>
            <a:endParaRPr lang="es-CL" b="1" dirty="0">
              <a:solidFill>
                <a:schemeClr val="tx1"/>
              </a:solidFill>
            </a:endParaRPr>
          </a:p>
          <a:p>
            <a:r>
              <a:rPr lang="es-CL" b="1" dirty="0" smtClean="0">
                <a:solidFill>
                  <a:schemeClr val="tx1"/>
                </a:solidFill>
              </a:rPr>
              <a:t>Profesor: Jorge López C</a:t>
            </a:r>
            <a:endParaRPr lang="es-CL"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14290"/>
            <a:ext cx="9358346" cy="6124754"/>
          </a:xfrm>
          <a:prstGeom prst="rect">
            <a:avLst/>
          </a:prstGeom>
        </p:spPr>
        <p:txBody>
          <a:bodyPr wrap="square">
            <a:spAutoFit/>
          </a:bodyPr>
          <a:lstStyle/>
          <a:p>
            <a:r>
              <a:rPr lang="es-CL" sz="2800" b="1" dirty="0" smtClean="0"/>
              <a:t>                                      Comentarios</a:t>
            </a:r>
          </a:p>
          <a:p>
            <a:endParaRPr lang="es-CL" sz="2800" b="1" dirty="0" smtClean="0"/>
          </a:p>
          <a:p>
            <a:r>
              <a:rPr lang="es-CL" sz="2400" dirty="0" smtClean="0"/>
              <a:t>El advenimiento de innovaciones tecnológicas en cuanto a perforación y tronadura subterránea de tiros largos de gran diámetro (LBH), ha traído consigo un significativo aumento de la popularidad de este método.</a:t>
            </a:r>
          </a:p>
          <a:p>
            <a:r>
              <a:rPr lang="es-CL" sz="2400" dirty="0" smtClean="0"/>
              <a:t>El mayor volumen y complejidad de los desarrollos es compensado por la mayor eficiencia de las operaciones. La perforación, la tronadura y la extracción del mineral son operaciones que se pueden ejecutar de modo independiente entre sí.</a:t>
            </a:r>
          </a:p>
          <a:p>
            <a:r>
              <a:rPr lang="es-CL" sz="2400" dirty="0" smtClean="0"/>
              <a:t>Permite la utilización intensiva de equipos mecanizados de gran rendimiento; vale decir, pocas unidades con escaso personal. Se puede obtener así una alta productividad en un sector concentrado de  la mina.</a:t>
            </a:r>
          </a:p>
          <a:p>
            <a:r>
              <a:rPr lang="es-CL" sz="2400" dirty="0" smtClean="0"/>
              <a:t>El trazado de los límites de los caserones no acepta líneas sinuosas. En el marco de esos límites pueden quedar incorporados sectores de baja ley como así mismo quedar excluidos otros de alta ley. En este sentido el método SLS es poco selectivo, especialmente en su versión moderna LBH.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857232"/>
            <a:ext cx="8643998" cy="3046988"/>
          </a:xfrm>
          <a:prstGeom prst="rect">
            <a:avLst/>
          </a:prstGeom>
        </p:spPr>
        <p:txBody>
          <a:bodyPr wrap="square">
            <a:spAutoFit/>
          </a:bodyPr>
          <a:lstStyle/>
          <a:p>
            <a:r>
              <a:rPr lang="es-CL" sz="3200" dirty="0" smtClean="0"/>
              <a:t>“El conocimiento riguroso y la interpretación adecuada del modelo geológico del yacimiento</a:t>
            </a:r>
          </a:p>
          <a:p>
            <a:r>
              <a:rPr lang="es-CL" sz="3200" dirty="0" smtClean="0"/>
              <a:t>son factores claves para el éxito de la aplicación de este método; conjuntamente con un</a:t>
            </a:r>
          </a:p>
          <a:p>
            <a:r>
              <a:rPr lang="es-CL" sz="3200" dirty="0" smtClean="0"/>
              <a:t>cuidadoso control del trazado de los diagramas de tronadura.”</a:t>
            </a:r>
            <a:endParaRPr lang="es-CL"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28662" y="500042"/>
            <a:ext cx="7715304" cy="3847207"/>
          </a:xfrm>
          <a:prstGeom prst="rect">
            <a:avLst/>
          </a:prstGeom>
        </p:spPr>
        <p:txBody>
          <a:bodyPr wrap="square">
            <a:spAutoFit/>
          </a:bodyPr>
          <a:lstStyle/>
          <a:p>
            <a:r>
              <a:rPr lang="es-CL" sz="2800" b="1" dirty="0" smtClean="0"/>
              <a:t>                          Características</a:t>
            </a:r>
          </a:p>
          <a:p>
            <a:r>
              <a:rPr lang="es-CL" sz="2400" dirty="0" smtClean="0"/>
              <a:t>• Alta producción</a:t>
            </a:r>
          </a:p>
          <a:p>
            <a:r>
              <a:rPr lang="es-CL" sz="2400" dirty="0" smtClean="0"/>
              <a:t>• Aplicable a cuerpos largos, muy inclinados (idealmente verticales), regulares y con roca mineral y de caja competente</a:t>
            </a:r>
          </a:p>
          <a:p>
            <a:r>
              <a:rPr lang="es-CL" sz="2400" dirty="0" smtClean="0"/>
              <a:t>• Productividad: 15-40 ton / hombre turno</a:t>
            </a:r>
          </a:p>
          <a:p>
            <a:r>
              <a:rPr lang="es-CL" sz="2400" dirty="0" smtClean="0"/>
              <a:t>• Cada caserón puede producir más de 25.000 ton / mes</a:t>
            </a:r>
          </a:p>
          <a:p>
            <a:r>
              <a:rPr lang="es-CL" sz="2400" dirty="0" smtClean="0"/>
              <a:t>• Intensivo en desarrollos, pero todos son hechos en mineral</a:t>
            </a:r>
          </a:p>
          <a:p>
            <a:r>
              <a:rPr lang="es-CL" sz="2400" dirty="0" smtClean="0"/>
              <a:t>• Método no es selectivo  cuerpos tienen que ser regulares</a:t>
            </a:r>
          </a:p>
          <a:p>
            <a:r>
              <a:rPr lang="es-CL" sz="2400" dirty="0" smtClean="0"/>
              <a:t>• Uno de los métodos subterráneos de más bajo costo</a:t>
            </a:r>
            <a:endParaRPr lang="es-CL"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214291"/>
            <a:ext cx="7429552" cy="4862870"/>
          </a:xfrm>
          <a:prstGeom prst="rect">
            <a:avLst/>
          </a:prstGeom>
        </p:spPr>
        <p:txBody>
          <a:bodyPr wrap="square">
            <a:spAutoFit/>
          </a:bodyPr>
          <a:lstStyle/>
          <a:p>
            <a:r>
              <a:rPr lang="es-CL" sz="2800" b="1" dirty="0" smtClean="0"/>
              <a:t>               Tipo de cuerpo mineralizado</a:t>
            </a:r>
          </a:p>
          <a:p>
            <a:r>
              <a:rPr lang="es-CL" sz="2400" dirty="0" smtClean="0"/>
              <a:t>• Regular</a:t>
            </a:r>
          </a:p>
          <a:p>
            <a:r>
              <a:rPr lang="es-CL" sz="2400" dirty="0" smtClean="0"/>
              <a:t>• Grande</a:t>
            </a:r>
          </a:p>
          <a:p>
            <a:r>
              <a:rPr lang="es-CL" sz="2400" dirty="0" smtClean="0"/>
              <a:t>• Resistente y competente</a:t>
            </a:r>
          </a:p>
          <a:p>
            <a:r>
              <a:rPr lang="es-CL" sz="2400" dirty="0" smtClean="0"/>
              <a:t>• Muros deben auto soportarse</a:t>
            </a:r>
          </a:p>
          <a:p>
            <a:r>
              <a:rPr lang="es-CL" sz="2400" dirty="0" smtClean="0"/>
              <a:t>• Desde 6 m de ancho</a:t>
            </a:r>
          </a:p>
          <a:p>
            <a:r>
              <a:rPr lang="es-CL" sz="2400" dirty="0" smtClean="0"/>
              <a:t>• Cuerpos parejos y bien definidos</a:t>
            </a:r>
          </a:p>
          <a:p>
            <a:r>
              <a:rPr lang="es-CL" sz="2400" dirty="0" smtClean="0"/>
              <a:t>• Dilución</a:t>
            </a:r>
          </a:p>
          <a:p>
            <a:r>
              <a:rPr lang="es-CL" sz="2400" dirty="0" smtClean="0"/>
              <a:t>• Sin inclusiones de estéril</a:t>
            </a:r>
          </a:p>
          <a:p>
            <a:r>
              <a:rPr lang="es-CL" sz="2400" dirty="0" smtClean="0"/>
              <a:t>• Sin fracturas</a:t>
            </a:r>
          </a:p>
          <a:p>
            <a:r>
              <a:rPr lang="es-CL" sz="2400" dirty="0" smtClean="0"/>
              <a:t>• Se truena muchas veces implica  inestabilidad</a:t>
            </a:r>
          </a:p>
          <a:p>
            <a:r>
              <a:rPr lang="es-CL" sz="2400" dirty="0" smtClean="0"/>
              <a:t>• Caserones permanecen abiertos por largo tiempo</a:t>
            </a:r>
          </a:p>
          <a:p>
            <a:endParaRPr lang="es-C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85728"/>
            <a:ext cx="8858280" cy="2000548"/>
          </a:xfrm>
          <a:prstGeom prst="rect">
            <a:avLst/>
          </a:prstGeom>
        </p:spPr>
        <p:txBody>
          <a:bodyPr wrap="square">
            <a:spAutoFit/>
          </a:bodyPr>
          <a:lstStyle/>
          <a:p>
            <a:r>
              <a:rPr lang="es-CL" sz="2800" b="1" dirty="0" smtClean="0"/>
              <a:t>                                     Desarrollo</a:t>
            </a:r>
            <a:endParaRPr lang="es-CL" sz="2800" dirty="0" smtClean="0"/>
          </a:p>
          <a:p>
            <a:r>
              <a:rPr lang="es-CL" sz="2400" dirty="0" smtClean="0"/>
              <a:t>• Galerías de transporte cada 45 – 120 m</a:t>
            </a:r>
          </a:p>
          <a:p>
            <a:r>
              <a:rPr lang="es-CL" sz="2400" dirty="0" smtClean="0"/>
              <a:t>• Subniveles cada 10 – 55 m</a:t>
            </a:r>
          </a:p>
          <a:p>
            <a:r>
              <a:rPr lang="es-CL" sz="2400" dirty="0" smtClean="0"/>
              <a:t>• Slot para cara libre</a:t>
            </a:r>
          </a:p>
          <a:p>
            <a:r>
              <a:rPr lang="es-CL" sz="2400" dirty="0" smtClean="0"/>
              <a:t>• Pilares se dejan para separar caserones y pueden recuperarse</a:t>
            </a:r>
            <a:endParaRPr lang="es-CL" sz="2400" dirty="0"/>
          </a:p>
        </p:txBody>
      </p:sp>
      <p:sp>
        <p:nvSpPr>
          <p:cNvPr id="4" name="3 Rectángulo"/>
          <p:cNvSpPr/>
          <p:nvPr/>
        </p:nvSpPr>
        <p:spPr>
          <a:xfrm>
            <a:off x="0" y="2714620"/>
            <a:ext cx="8858280" cy="2739211"/>
          </a:xfrm>
          <a:prstGeom prst="rect">
            <a:avLst/>
          </a:prstGeom>
        </p:spPr>
        <p:txBody>
          <a:bodyPr wrap="square">
            <a:spAutoFit/>
          </a:bodyPr>
          <a:lstStyle/>
          <a:p>
            <a:r>
              <a:rPr lang="es-CL" sz="2800" b="1" dirty="0" smtClean="0"/>
              <a:t>                                     Extracción</a:t>
            </a:r>
          </a:p>
          <a:p>
            <a:r>
              <a:rPr lang="es-CL" sz="2400" dirty="0" smtClean="0"/>
              <a:t>• Embudos que cargan directamente a tren (con nivel de reducción)</a:t>
            </a:r>
          </a:p>
          <a:p>
            <a:r>
              <a:rPr lang="es-CL" sz="2400" dirty="0" smtClean="0"/>
              <a:t>               o Tronadura secundaria</a:t>
            </a:r>
          </a:p>
          <a:p>
            <a:r>
              <a:rPr lang="es-CL" sz="2400" dirty="0" smtClean="0"/>
              <a:t>• Embudos que cargan a tren (sin nivel de reducción)</a:t>
            </a:r>
          </a:p>
          <a:p>
            <a:r>
              <a:rPr lang="es-CL" sz="2400" dirty="0" smtClean="0"/>
              <a:t>               o Requiere material de granulometría fina</a:t>
            </a:r>
          </a:p>
          <a:p>
            <a:r>
              <a:rPr lang="es-CL" sz="2400" dirty="0" smtClean="0"/>
              <a:t>• LHD a puntos de traspaso</a:t>
            </a:r>
          </a:p>
          <a:p>
            <a:endParaRPr lang="es-CL"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14290"/>
            <a:ext cx="8858280" cy="5755422"/>
          </a:xfrm>
          <a:prstGeom prst="rect">
            <a:avLst/>
          </a:prstGeom>
        </p:spPr>
        <p:txBody>
          <a:bodyPr wrap="square">
            <a:spAutoFit/>
          </a:bodyPr>
          <a:lstStyle/>
          <a:p>
            <a:r>
              <a:rPr lang="es-CL" sz="2800" b="1" dirty="0" smtClean="0"/>
              <a:t>Perforación de producción</a:t>
            </a:r>
          </a:p>
          <a:p>
            <a:endParaRPr lang="es-CL" sz="2800" b="1" dirty="0" smtClean="0"/>
          </a:p>
          <a:p>
            <a:r>
              <a:rPr lang="es-CL" sz="2400" dirty="0" smtClean="0"/>
              <a:t>• Factores que influyen:</a:t>
            </a:r>
          </a:p>
          <a:p>
            <a:r>
              <a:rPr lang="es-CL" sz="2400" dirty="0" smtClean="0"/>
              <a:t>o Dureza</a:t>
            </a:r>
          </a:p>
          <a:p>
            <a:r>
              <a:rPr lang="es-CL" sz="2400" dirty="0" smtClean="0"/>
              <a:t>o Tamaño requerido para traspaso</a:t>
            </a:r>
          </a:p>
          <a:p>
            <a:r>
              <a:rPr lang="es-CL" sz="2400" dirty="0" smtClean="0"/>
              <a:t>o Diámetro de tiros</a:t>
            </a:r>
          </a:p>
          <a:p>
            <a:r>
              <a:rPr lang="es-CL" sz="2400" dirty="0" smtClean="0"/>
              <a:t>o Largo de tiros</a:t>
            </a:r>
          </a:p>
          <a:p>
            <a:r>
              <a:rPr lang="es-CL" sz="2400" dirty="0" smtClean="0"/>
              <a:t>o Orientación</a:t>
            </a:r>
          </a:p>
          <a:p>
            <a:r>
              <a:rPr lang="es-CL" sz="2400" dirty="0" smtClean="0"/>
              <a:t>o Espaciamiento</a:t>
            </a:r>
          </a:p>
          <a:p>
            <a:r>
              <a:rPr lang="es-CL" sz="2400" dirty="0" smtClean="0"/>
              <a:t>• Estos factores contribuyen a elegir el equipo de perforación</a:t>
            </a:r>
          </a:p>
          <a:p>
            <a:r>
              <a:rPr lang="es-CL" sz="2400" dirty="0" smtClean="0"/>
              <a:t>• Perforación en abanico o tiros paralelos</a:t>
            </a:r>
          </a:p>
          <a:p>
            <a:r>
              <a:rPr lang="es-CL" sz="2400" dirty="0" smtClean="0"/>
              <a:t>• LBH:</a:t>
            </a:r>
          </a:p>
          <a:p>
            <a:r>
              <a:rPr lang="es-CL" sz="2400" dirty="0" smtClean="0"/>
              <a:t>o Diámetro: 170 mm</a:t>
            </a:r>
          </a:p>
          <a:p>
            <a:r>
              <a:rPr lang="es-CL" sz="2400" dirty="0" smtClean="0"/>
              <a:t>o Distancia entre subniveles: 45 – 55 m</a:t>
            </a:r>
          </a:p>
          <a:p>
            <a:r>
              <a:rPr lang="es-CL" sz="2400" dirty="0" smtClean="0"/>
              <a:t>o Espaciamiento y burden: 6 x 6 m</a:t>
            </a:r>
            <a:endParaRPr lang="es-CL"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5324535"/>
          </a:xfrm>
          <a:prstGeom prst="rect">
            <a:avLst/>
          </a:prstGeom>
        </p:spPr>
        <p:txBody>
          <a:bodyPr wrap="square">
            <a:spAutoFit/>
          </a:bodyPr>
          <a:lstStyle/>
          <a:p>
            <a:r>
              <a:rPr lang="es-CL" sz="2800" b="1" dirty="0" smtClean="0"/>
              <a:t>Tronadura de producción</a:t>
            </a:r>
          </a:p>
          <a:p>
            <a:r>
              <a:rPr lang="es-CL" sz="2400" dirty="0" smtClean="0"/>
              <a:t>• Factores:</a:t>
            </a:r>
          </a:p>
          <a:p>
            <a:r>
              <a:rPr lang="es-CL" sz="2400" dirty="0" smtClean="0"/>
              <a:t>o Fragmentación requerida</a:t>
            </a:r>
          </a:p>
          <a:p>
            <a:r>
              <a:rPr lang="es-CL" sz="2400" dirty="0" smtClean="0"/>
              <a:t>o Diámetro de perforación</a:t>
            </a:r>
          </a:p>
          <a:p>
            <a:r>
              <a:rPr lang="es-CL" sz="2400" dirty="0" smtClean="0"/>
              <a:t>o Espaciamiento y burden</a:t>
            </a:r>
          </a:p>
          <a:p>
            <a:r>
              <a:rPr lang="es-CL" sz="2400" dirty="0" smtClean="0"/>
              <a:t>o Condición de tiros</a:t>
            </a:r>
          </a:p>
          <a:p>
            <a:r>
              <a:rPr lang="es-CL" sz="2400" dirty="0" smtClean="0"/>
              <a:t>o Agua</a:t>
            </a:r>
          </a:p>
          <a:p>
            <a:r>
              <a:rPr lang="es-CL" sz="2400" dirty="0" smtClean="0"/>
              <a:t>o Tamaño permitido de la tronadura (vibraciones)</a:t>
            </a:r>
          </a:p>
          <a:p>
            <a:r>
              <a:rPr lang="es-CL" sz="2400" dirty="0" smtClean="0"/>
              <a:t>o Dureza del mineral</a:t>
            </a:r>
          </a:p>
          <a:p>
            <a:r>
              <a:rPr lang="es-CL" sz="2400" dirty="0" smtClean="0"/>
              <a:t>• ANFO, hidrogeles, emulsiones y ANFOS pesados a granel o empaquetados</a:t>
            </a:r>
          </a:p>
          <a:p>
            <a:r>
              <a:rPr lang="es-CL" sz="2400" dirty="0" smtClean="0"/>
              <a:t>• Tronadura secundaria</a:t>
            </a:r>
          </a:p>
          <a:p>
            <a:r>
              <a:rPr lang="es-CL" sz="2400" dirty="0" smtClean="0"/>
              <a:t>o Perforación y tronadura</a:t>
            </a:r>
          </a:p>
          <a:p>
            <a:r>
              <a:rPr lang="es-CL" sz="2400" dirty="0" smtClean="0"/>
              <a:t>o Carga cónica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
            <a:ext cx="9144000" cy="3477875"/>
          </a:xfrm>
          <a:prstGeom prst="rect">
            <a:avLst/>
          </a:prstGeom>
        </p:spPr>
        <p:txBody>
          <a:bodyPr wrap="square">
            <a:spAutoFit/>
          </a:bodyPr>
          <a:lstStyle/>
          <a:p>
            <a:r>
              <a:rPr lang="es-CL" sz="2800" b="1" dirty="0" smtClean="0"/>
              <a:t>                                Relleno de caserones</a:t>
            </a:r>
          </a:p>
          <a:p>
            <a:r>
              <a:rPr lang="es-CL" sz="2400" dirty="0" smtClean="0"/>
              <a:t>• Razones medioambientales o de seguridad</a:t>
            </a:r>
          </a:p>
          <a:p>
            <a:r>
              <a:rPr lang="es-CL" sz="2400" dirty="0" smtClean="0"/>
              <a:t>• Se puede realizar con:</a:t>
            </a:r>
          </a:p>
          <a:p>
            <a:r>
              <a:rPr lang="es-CL" sz="2400" dirty="0" smtClean="0"/>
              <a:t>o Roca no cementada</a:t>
            </a:r>
          </a:p>
          <a:p>
            <a:r>
              <a:rPr lang="es-CL" sz="2400" dirty="0" smtClean="0"/>
              <a:t>o Arena</a:t>
            </a:r>
          </a:p>
          <a:p>
            <a:r>
              <a:rPr lang="es-CL" sz="2400" dirty="0" smtClean="0"/>
              <a:t>o Roca cementada</a:t>
            </a:r>
          </a:p>
          <a:p>
            <a:r>
              <a:rPr lang="es-CL" sz="2400" dirty="0" smtClean="0"/>
              <a:t>o Colas cementadas</a:t>
            </a:r>
          </a:p>
          <a:p>
            <a:r>
              <a:rPr lang="es-CL" sz="2400" dirty="0" smtClean="0"/>
              <a:t>o Etc.</a:t>
            </a:r>
          </a:p>
          <a:p>
            <a:r>
              <a:rPr lang="es-CL" sz="2400" dirty="0" smtClean="0"/>
              <a:t>• Permite recuperar pilares</a:t>
            </a:r>
            <a:endParaRPr lang="es-CL" sz="2400" dirty="0"/>
          </a:p>
        </p:txBody>
      </p:sp>
      <p:sp>
        <p:nvSpPr>
          <p:cNvPr id="3" name="2 Rectángulo"/>
          <p:cNvSpPr/>
          <p:nvPr/>
        </p:nvSpPr>
        <p:spPr>
          <a:xfrm>
            <a:off x="0" y="4000504"/>
            <a:ext cx="9144000" cy="1631216"/>
          </a:xfrm>
          <a:prstGeom prst="rect">
            <a:avLst/>
          </a:prstGeom>
        </p:spPr>
        <p:txBody>
          <a:bodyPr wrap="square">
            <a:spAutoFit/>
          </a:bodyPr>
          <a:lstStyle/>
          <a:p>
            <a:r>
              <a:rPr lang="es-CL" sz="2800" b="1" dirty="0" smtClean="0"/>
              <a:t>                               Aspectos económicos</a:t>
            </a:r>
          </a:p>
          <a:p>
            <a:r>
              <a:rPr lang="es-CL" sz="2400" dirty="0" smtClean="0"/>
              <a:t>• Alta productividad</a:t>
            </a:r>
          </a:p>
          <a:p>
            <a:r>
              <a:rPr lang="es-CL" sz="2400" dirty="0" smtClean="0"/>
              <a:t>• Bajo costo</a:t>
            </a:r>
          </a:p>
          <a:p>
            <a:r>
              <a:rPr lang="es-CL" sz="2400" dirty="0" smtClean="0"/>
              <a:t>• Mecanización</a:t>
            </a:r>
            <a:endParaRPr lang="es-CL"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14291"/>
            <a:ext cx="8858280" cy="4955203"/>
          </a:xfrm>
          <a:prstGeom prst="rect">
            <a:avLst/>
          </a:prstGeom>
        </p:spPr>
        <p:txBody>
          <a:bodyPr wrap="square">
            <a:spAutoFit/>
          </a:bodyPr>
          <a:lstStyle/>
          <a:p>
            <a:r>
              <a:rPr lang="es-CL" sz="2800" b="1" dirty="0" smtClean="0"/>
              <a:t>                                             Ventajas</a:t>
            </a:r>
          </a:p>
          <a:p>
            <a:r>
              <a:rPr lang="es-CL" sz="2400" dirty="0" smtClean="0"/>
              <a:t>• Muy favorable para mecanización</a:t>
            </a:r>
          </a:p>
          <a:p>
            <a:r>
              <a:rPr lang="es-CL" sz="2400" dirty="0" smtClean="0"/>
              <a:t>• Altamente eficiente</a:t>
            </a:r>
          </a:p>
          <a:p>
            <a:r>
              <a:rPr lang="es-CL" sz="2400" dirty="0" smtClean="0"/>
              <a:t>o Hasta 110 ton / hombre turno</a:t>
            </a:r>
          </a:p>
          <a:p>
            <a:r>
              <a:rPr lang="es-CL" sz="2400" dirty="0" smtClean="0"/>
              <a:t>• Tasa de producción moderada a alta (25.000 ton / mes)</a:t>
            </a:r>
          </a:p>
          <a:p>
            <a:r>
              <a:rPr lang="es-CL" sz="2400" dirty="0" smtClean="0"/>
              <a:t>• Método seguro y fácil de ventilar</a:t>
            </a:r>
          </a:p>
          <a:p>
            <a:r>
              <a:rPr lang="es-CL" sz="2400" dirty="0" smtClean="0"/>
              <a:t>• Recuperación sobre 90%</a:t>
            </a:r>
          </a:p>
          <a:p>
            <a:r>
              <a:rPr lang="es-CL" sz="2400" dirty="0" smtClean="0"/>
              <a:t>• Dilución baja: &lt; 20%</a:t>
            </a:r>
          </a:p>
          <a:p>
            <a:r>
              <a:rPr lang="es-CL" sz="2400" dirty="0" smtClean="0"/>
              <a:t>• Perforación puede adelantarse</a:t>
            </a:r>
          </a:p>
          <a:p>
            <a:r>
              <a:rPr lang="es-CL" sz="2400" dirty="0" smtClean="0"/>
              <a:t>• En operaciones grandes, tronaduras semanales son frecuentes implica turnos entrenados y eficientes</a:t>
            </a:r>
          </a:p>
          <a:p>
            <a:r>
              <a:rPr lang="es-CL" sz="2400" dirty="0" smtClean="0"/>
              <a:t>• Mineral está disponible de inmediato al iniciarse la tronadura de producción</a:t>
            </a:r>
            <a:endParaRPr lang="es-CL"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57166"/>
            <a:ext cx="8501090" cy="2739211"/>
          </a:xfrm>
          <a:prstGeom prst="rect">
            <a:avLst/>
          </a:prstGeom>
        </p:spPr>
        <p:txBody>
          <a:bodyPr wrap="square">
            <a:spAutoFit/>
          </a:bodyPr>
          <a:lstStyle/>
          <a:p>
            <a:r>
              <a:rPr lang="es-CL" sz="2800" b="1" dirty="0" smtClean="0"/>
              <a:t>                                     Desventajas</a:t>
            </a:r>
          </a:p>
          <a:p>
            <a:r>
              <a:rPr lang="es-CL" sz="2400" dirty="0" smtClean="0"/>
              <a:t>• Intensivo en capital implica bastantes desarrollos antes de iniciar la producción</a:t>
            </a:r>
          </a:p>
          <a:p>
            <a:r>
              <a:rPr lang="es-CL" sz="2400" dirty="0" smtClean="0"/>
              <a:t>• No selectivo</a:t>
            </a:r>
          </a:p>
          <a:p>
            <a:r>
              <a:rPr lang="es-CL" sz="2400" dirty="0" smtClean="0"/>
              <a:t>• Ineficiente a bajas inclinaciones</a:t>
            </a:r>
          </a:p>
          <a:p>
            <a:r>
              <a:rPr lang="es-CL" sz="2400" dirty="0" smtClean="0"/>
              <a:t>• Tronadura secundaria puede generar gases que vuelven al caserón</a:t>
            </a:r>
            <a:endParaRPr lang="es-CL"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14348" y="357166"/>
            <a:ext cx="8215370" cy="5970865"/>
          </a:xfrm>
          <a:prstGeom prst="rect">
            <a:avLst/>
          </a:prstGeom>
        </p:spPr>
        <p:txBody>
          <a:bodyPr wrap="square">
            <a:spAutoFit/>
          </a:bodyPr>
          <a:lstStyle/>
          <a:p>
            <a:r>
              <a:rPr lang="es-CL" sz="2800" b="1" dirty="0"/>
              <a:t>Métodos autosoportantes o de caserones abiertos: </a:t>
            </a:r>
            <a:endParaRPr lang="es-CL" sz="2800" b="1" dirty="0" smtClean="0"/>
          </a:p>
          <a:p>
            <a:r>
              <a:rPr lang="es-CL" sz="2800" b="1" dirty="0" smtClean="0"/>
              <a:t>Corresponden </a:t>
            </a:r>
            <a:r>
              <a:rPr lang="es-CL" sz="2800" b="1" dirty="0"/>
              <a:t>a aquellos </a:t>
            </a:r>
            <a:r>
              <a:rPr lang="es-CL" sz="2800" b="1" dirty="0" smtClean="0"/>
              <a:t>que consideran </a:t>
            </a:r>
            <a:r>
              <a:rPr lang="es-CL" sz="2800" b="1" dirty="0"/>
              <a:t>la extracción del mineral y dejar la cavidad que éste ocupaba vacía. </a:t>
            </a:r>
            <a:r>
              <a:rPr lang="es-CL" sz="2800" b="1" dirty="0" smtClean="0"/>
              <a:t>Para ello</a:t>
            </a:r>
            <a:r>
              <a:rPr lang="es-CL" sz="2800" b="1" dirty="0"/>
              <a:t>, el caserón debe mantenerse estable en forma natural (ser autosoportante) </a:t>
            </a:r>
            <a:r>
              <a:rPr lang="es-CL" sz="2800" b="1" dirty="0" smtClean="0"/>
              <a:t>o requerir </a:t>
            </a:r>
            <a:r>
              <a:rPr lang="es-CL" sz="2800" b="1" dirty="0"/>
              <a:t>escasos elementos de refuerzo. Estos caserones se dejan vacíos una vez </a:t>
            </a:r>
            <a:r>
              <a:rPr lang="es-CL" sz="2800" b="1" dirty="0" smtClean="0"/>
              <a:t>que concluye </a:t>
            </a:r>
            <a:r>
              <a:rPr lang="es-CL" sz="2800" b="1" dirty="0"/>
              <a:t>la explotación</a:t>
            </a:r>
            <a:r>
              <a:rPr lang="es-CL" sz="2800" b="1" dirty="0" smtClean="0"/>
              <a:t>.</a:t>
            </a:r>
          </a:p>
          <a:p>
            <a:endParaRPr lang="es-CL" sz="2800" dirty="0"/>
          </a:p>
          <a:p>
            <a:r>
              <a:rPr lang="es-CL" sz="2800" b="1" dirty="0"/>
              <a:t>o Room and Pillar</a:t>
            </a:r>
          </a:p>
          <a:p>
            <a:r>
              <a:rPr lang="es-CL" sz="2800" dirty="0"/>
              <a:t>o Stope and Pillar</a:t>
            </a:r>
          </a:p>
          <a:p>
            <a:r>
              <a:rPr lang="es-CL" sz="2800" dirty="0"/>
              <a:t>o Shrinkage Stoping</a:t>
            </a:r>
          </a:p>
          <a:p>
            <a:r>
              <a:rPr lang="es-CL" sz="2800" b="1" dirty="0"/>
              <a:t>o Sublevel Stoping</a:t>
            </a:r>
          </a:p>
          <a:p>
            <a:r>
              <a:rPr lang="es-CL" sz="2800" dirty="0"/>
              <a:t>o Vertical Crater Retreta</a:t>
            </a:r>
          </a:p>
          <a:p>
            <a:endParaRPr lang="es-C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086850" cy="16430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1643050"/>
            <a:ext cx="9086850" cy="142876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071810"/>
            <a:ext cx="9086850" cy="135732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4429132"/>
            <a:ext cx="9086850"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428652"/>
            <a:ext cx="9144001" cy="185738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1428736"/>
            <a:ext cx="9144000" cy="164307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3071810"/>
            <a:ext cx="9144000" cy="1714512"/>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0" y="4781550"/>
            <a:ext cx="91440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357166"/>
            <a:ext cx="8429684" cy="4493538"/>
          </a:xfrm>
          <a:prstGeom prst="rect">
            <a:avLst/>
          </a:prstGeom>
        </p:spPr>
        <p:txBody>
          <a:bodyPr wrap="square">
            <a:spAutoFit/>
          </a:bodyPr>
          <a:lstStyle/>
          <a:p>
            <a:r>
              <a:rPr lang="es-CL" b="1" dirty="0" smtClean="0"/>
              <a:t>                                                           </a:t>
            </a:r>
            <a:r>
              <a:rPr lang="es-CL" sz="2800" b="1" dirty="0" smtClean="0"/>
              <a:t>Sublevel Stoping</a:t>
            </a:r>
          </a:p>
          <a:p>
            <a:endParaRPr lang="es-CL" b="1" dirty="0" smtClean="0"/>
          </a:p>
          <a:p>
            <a:r>
              <a:rPr lang="es-CL" sz="2400" dirty="0" smtClean="0"/>
              <a:t>Este método se aplica preferentemente en yacimientos de forma tabular verticales o subverticales de gran espesor, por lo general superior a 10 m. Es deseable que los bordes o contactos del cuerpo mineralizados sean regulares.</a:t>
            </a:r>
          </a:p>
          <a:p>
            <a:r>
              <a:rPr lang="es-CL" sz="2400" dirty="0" smtClean="0"/>
              <a:t>También es posible aplicarlo en yacimientos masivos o mantos de gran potencia, subdividiendo el macizo mineralizado en caserones separados por pilares, que posteriormente se pueden recuperar.</a:t>
            </a:r>
          </a:p>
          <a:p>
            <a:r>
              <a:rPr lang="es-CL" sz="2400" dirty="0" smtClean="0"/>
              <a:t>Tanto la roca mineralizada como la roca circundante deben presentar buenas condiciones de estabilidad; vale decir, deben ser suficientemente competentes o auto soportante.</a:t>
            </a:r>
            <a:endParaRPr lang="es-CL"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428604"/>
            <a:ext cx="8286808" cy="4647426"/>
          </a:xfrm>
          <a:prstGeom prst="rect">
            <a:avLst/>
          </a:prstGeom>
        </p:spPr>
        <p:txBody>
          <a:bodyPr wrap="square">
            <a:spAutoFit/>
          </a:bodyPr>
          <a:lstStyle/>
          <a:p>
            <a:r>
              <a:rPr lang="es-CL" sz="2800" b="1" dirty="0" smtClean="0"/>
              <a:t>                                       Principios</a:t>
            </a:r>
          </a:p>
          <a:p>
            <a:endParaRPr lang="es-CL" sz="2800" b="1" dirty="0" smtClean="0"/>
          </a:p>
          <a:p>
            <a:r>
              <a:rPr lang="es-CL" sz="2400" dirty="0" smtClean="0"/>
              <a:t>El sublevel stoping es un método en el cual se excava el mineral por tajadas verticales dejando el caserón vacío, por lo general de grandes dimensiones, particularmente en el sentido vertical.</a:t>
            </a:r>
          </a:p>
          <a:p>
            <a:r>
              <a:rPr lang="es-CL" sz="2400" dirty="0" smtClean="0"/>
              <a:t>El mineral arrancado se recolecta en embudos o zanjas emplazadas en la base del caserón, desde donde se extrae según diferentes modalidades.</a:t>
            </a:r>
          </a:p>
          <a:p>
            <a:r>
              <a:rPr lang="es-CL" sz="2400" dirty="0" smtClean="0"/>
              <a:t>La expresión “sublevel” hace referencia a las galerías o subniveles a partir de los cuales se realiza la operación de arranque del mineral.</a:t>
            </a:r>
          </a:p>
          <a:p>
            <a:endParaRPr lang="es-CL" sz="2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285729"/>
            <a:ext cx="8286808" cy="6863417"/>
          </a:xfrm>
          <a:prstGeom prst="rect">
            <a:avLst/>
          </a:prstGeom>
        </p:spPr>
        <p:txBody>
          <a:bodyPr wrap="square">
            <a:spAutoFit/>
          </a:bodyPr>
          <a:lstStyle/>
          <a:p>
            <a:r>
              <a:rPr lang="es-CL" sz="2800" b="1" dirty="0" smtClean="0"/>
              <a:t>                          Desarrollos</a:t>
            </a:r>
          </a:p>
          <a:p>
            <a:endParaRPr lang="es-CL" sz="2800" b="1" dirty="0" smtClean="0"/>
          </a:p>
          <a:p>
            <a:r>
              <a:rPr lang="es-CL" sz="2400" dirty="0" smtClean="0"/>
              <a:t>Un nivel base o nivel de producción, consiste en una galería de transporte y estocadas de carguío que permiten habilitar los puntos de extracción.</a:t>
            </a:r>
          </a:p>
          <a:p>
            <a:r>
              <a:rPr lang="es-CL" sz="2400" dirty="0" smtClean="0"/>
              <a:t>Embudos o zanjas recolectoras de mineral. Cuando se trata de una zanja continua a lo largo de la base del caserón – modalidad preferida en la actualidad – se requiere el desarrollo previo de una galería a partir de la cual se excava la zanja.</a:t>
            </a:r>
          </a:p>
          <a:p>
            <a:r>
              <a:rPr lang="es-CL" sz="2400" dirty="0" smtClean="0"/>
              <a:t>Galerías o subniveles de perforación, dispuestos en altura según diversas configuraciones conforme a la geometría del cuerpo mineralizado</a:t>
            </a:r>
          </a:p>
          <a:p>
            <a:r>
              <a:rPr lang="es-CL" sz="2400" dirty="0" smtClean="0"/>
              <a:t>Una chimenea o una rampa de acceso a los subniveles de perforación, emplazada en el límite posterior del caserón.</a:t>
            </a:r>
          </a:p>
          <a:p>
            <a:r>
              <a:rPr lang="es-CL" sz="2400" dirty="0" smtClean="0"/>
              <a:t>Una chimenea a partir de la cual se excava el corte inicial o cámara de compensación (slot) que sirve de cara libre para las primeras tronaduras de producción.</a:t>
            </a:r>
          </a:p>
          <a:p>
            <a:endParaRPr lang="es-CL" sz="24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285729"/>
            <a:ext cx="8072494" cy="6494085"/>
          </a:xfrm>
          <a:prstGeom prst="rect">
            <a:avLst/>
          </a:prstGeom>
        </p:spPr>
        <p:txBody>
          <a:bodyPr wrap="square">
            <a:spAutoFit/>
          </a:bodyPr>
          <a:lstStyle/>
          <a:p>
            <a:r>
              <a:rPr lang="es-CL" sz="2800" b="1" dirty="0" smtClean="0"/>
              <a:t>                              Arranque</a:t>
            </a:r>
          </a:p>
          <a:p>
            <a:endParaRPr lang="es-CL" sz="2800" b="1" dirty="0" smtClean="0"/>
          </a:p>
          <a:p>
            <a:r>
              <a:rPr lang="es-CL" sz="2400" dirty="0" smtClean="0"/>
              <a:t>En la versión convencional se perforan tiros radiales (abanicos) a partir de los subniveles dispuestos para esos fines. Se trata de tiros largos (hasta unos 30 m) de 2 a 3 pulgadas de diámetro, perforados de preferencia con jumbos radiales electro-hidráulicos y barras de extensión.</a:t>
            </a:r>
          </a:p>
          <a:p>
            <a:r>
              <a:rPr lang="es-CL" sz="2400" dirty="0" smtClean="0"/>
              <a:t>En la versión LBH (Long blast hole) se perforan tiros de gran diámetro (4 ½ a 6 ½ pulgadas),</a:t>
            </a:r>
          </a:p>
          <a:p>
            <a:r>
              <a:rPr lang="es-CL" sz="2400" dirty="0" smtClean="0"/>
              <a:t>en lo posible paralelos y de hasta unos 80 m de longitud. Se utiliza equipo DTH.</a:t>
            </a:r>
          </a:p>
          <a:p>
            <a:r>
              <a:rPr lang="es-CL" sz="2400" dirty="0" smtClean="0"/>
              <a:t>Las operaciones de perforación y tronadura se pueden manejar en este caso en forma continua e independiente. Se puede barrenar con anticipación un gran número de abanicos, los que posteriormente se van quemando según los requerimientos del programa de producción.</a:t>
            </a:r>
          </a:p>
          <a:p>
            <a:endParaRPr lang="es-CL"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335846"/>
            <a:ext cx="8358246" cy="6771084"/>
          </a:xfrm>
          <a:prstGeom prst="rect">
            <a:avLst/>
          </a:prstGeom>
        </p:spPr>
        <p:txBody>
          <a:bodyPr wrap="square">
            <a:spAutoFit/>
          </a:bodyPr>
          <a:lstStyle/>
          <a:p>
            <a:r>
              <a:rPr lang="es-CL" sz="2800" b="1" dirty="0" smtClean="0"/>
              <a:t>                             Manejo del mineral</a:t>
            </a:r>
          </a:p>
          <a:p>
            <a:endParaRPr lang="es-CL" sz="2800" b="1" dirty="0" smtClean="0"/>
          </a:p>
          <a:p>
            <a:r>
              <a:rPr lang="es-CL" sz="2400" dirty="0" smtClean="0"/>
              <a:t>En su modalidad más antigua el mineral arrancado se cargaba directamente a carros a</a:t>
            </a:r>
          </a:p>
          <a:p>
            <a:r>
              <a:rPr lang="es-CL" sz="2400" dirty="0" smtClean="0"/>
              <a:t>través de buzones dispuestos en la base del caserón. La presencia de bolones – frecuente en este método – es un problema complicado, dado que no es posible reducir de tamaño en los buzones. Era necesario instalar estaciones de control (parrillas) antes de los buzones.</a:t>
            </a:r>
          </a:p>
          <a:p>
            <a:r>
              <a:rPr lang="es-CL" sz="2400" dirty="0" smtClean="0"/>
              <a:t>También es posible la utilización de scrapers para extraer el mineral, y luego arrastrarlo y cargarlo a carros de ferrocarril. En este caso, el manejo del material grueso o de sobre tamaño es mucho más simple.</a:t>
            </a:r>
          </a:p>
          <a:p>
            <a:r>
              <a:rPr lang="es-CL" sz="2400" dirty="0" smtClean="0"/>
              <a:t>Hoy en día se utilizan preferentemente equipos LHD para la extracción, carguío y transporte del mineral hacia estaciones de traspaso, donde es cargado a carros o camiones para su transporte final a superficie.</a:t>
            </a:r>
          </a:p>
          <a:p>
            <a:endParaRPr lang="es-CL"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428604"/>
            <a:ext cx="7858180" cy="4647426"/>
          </a:xfrm>
          <a:prstGeom prst="rect">
            <a:avLst/>
          </a:prstGeom>
        </p:spPr>
        <p:txBody>
          <a:bodyPr wrap="square">
            <a:spAutoFit/>
          </a:bodyPr>
          <a:lstStyle/>
          <a:p>
            <a:r>
              <a:rPr lang="es-CL" sz="2800" b="1" dirty="0" smtClean="0"/>
              <a:t>                                     Ventilación</a:t>
            </a:r>
          </a:p>
          <a:p>
            <a:endParaRPr lang="es-CL" sz="2800" b="1" dirty="0" smtClean="0"/>
          </a:p>
          <a:p>
            <a:r>
              <a:rPr lang="es-CL" sz="2400" dirty="0" smtClean="0"/>
              <a:t>La utilización generalizada hoy en día de equipos cargadores diesel (LHD) para el manejo del mineral, exige disponer de una adecuada ventilación del Nivel de Producción.</a:t>
            </a:r>
          </a:p>
          <a:p>
            <a:r>
              <a:rPr lang="es-CL" sz="2400" dirty="0" smtClean="0"/>
              <a:t>Para tal propósito, se utilizan las galerías de acceso o de cabecera ubicadas en los límites del caserón: el aire es inyectado por una de estas galerías y luego de recorrer el nivel es extraído por la otra.</a:t>
            </a:r>
          </a:p>
          <a:p>
            <a:r>
              <a:rPr lang="es-CL" sz="2400" dirty="0" smtClean="0"/>
              <a:t>Los subniveles de perforación se ventilan desviando parte del flujo de aire hacia las chimeneas o rampas de acceso a dichos subniveles.</a:t>
            </a:r>
            <a:endParaRPr lang="es-CL"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612845"/>
            <a:ext cx="8286808" cy="5539978"/>
          </a:xfrm>
          <a:prstGeom prst="rect">
            <a:avLst/>
          </a:prstGeom>
        </p:spPr>
        <p:txBody>
          <a:bodyPr wrap="square">
            <a:spAutoFit/>
          </a:bodyPr>
          <a:lstStyle/>
          <a:p>
            <a:r>
              <a:rPr lang="es-CL" sz="2400" b="1" dirty="0" smtClean="0"/>
              <a:t>Fortificación</a:t>
            </a:r>
          </a:p>
          <a:p>
            <a:endParaRPr lang="es-CL" sz="2400" b="1" dirty="0" smtClean="0"/>
          </a:p>
          <a:p>
            <a:r>
              <a:rPr lang="es-CL" sz="2400" dirty="0" smtClean="0"/>
              <a:t>Como fuera señalado anteriormente, la aplicación de este método exige buenas condiciones de estabilidad tanto de la roca mineralizada como de la roca circundante. No requiere, por </a:t>
            </a:r>
            <a:r>
              <a:rPr lang="es-CL" sz="2400" dirty="0" err="1" smtClean="0"/>
              <a:t>lot</a:t>
            </a:r>
            <a:r>
              <a:rPr lang="es-CL" sz="2400" dirty="0" smtClean="0"/>
              <a:t> </a:t>
            </a:r>
            <a:r>
              <a:rPr lang="es-CL" sz="2400" dirty="0" err="1" smtClean="0"/>
              <a:t>anto</a:t>
            </a:r>
            <a:r>
              <a:rPr lang="es-CL" sz="2400" dirty="0" smtClean="0"/>
              <a:t>, de la utilización intensiva o sistemática de elementos de refuerzo.</a:t>
            </a:r>
          </a:p>
          <a:p>
            <a:r>
              <a:rPr lang="es-CL" sz="2400" dirty="0" smtClean="0"/>
              <a:t>Las galerías de producción en la base de los caserones se fortifican por lo general – según requerimiento – mediante pernos cementados o pernos y malla de acero (incluso shotcrete), atendiendo a las condiciones locales de la roca.</a:t>
            </a:r>
          </a:p>
          <a:p>
            <a:r>
              <a:rPr lang="es-CL" sz="2400" dirty="0" smtClean="0"/>
              <a:t>En los subniveles de perforación se puede utilizar localmente elementos de refuerzo</a:t>
            </a:r>
          </a:p>
          <a:p>
            <a:r>
              <a:rPr lang="es-CL" sz="2400" dirty="0" smtClean="0"/>
              <a:t>provisorios cuando las condiciones de la roca así lo requieran.</a:t>
            </a:r>
          </a:p>
          <a:p>
            <a:endParaRPr lang="es-CL"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1598</Words>
  <Application>Microsoft Office PowerPoint</Application>
  <PresentationFormat>Presentación en pantalla (4:3)</PresentationFormat>
  <Paragraphs>149</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Métodos Mineros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Corporación Nacional del Cobre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Métodos Mineros</dc:title>
  <dc:creator>jorlope</dc:creator>
  <cp:lastModifiedBy>jorlope</cp:lastModifiedBy>
  <cp:revision>26</cp:revision>
  <dcterms:created xsi:type="dcterms:W3CDTF">2013-05-06T19:23:28Z</dcterms:created>
  <dcterms:modified xsi:type="dcterms:W3CDTF">2013-07-05T20:48:14Z</dcterms:modified>
</cp:coreProperties>
</file>